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494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081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084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235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4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470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424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994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707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670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688032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31326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8037289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1388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689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5079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5200" y="457200"/>
            <a:ext cx="93472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2235200" y="1981200"/>
            <a:ext cx="9347200" cy="4114800"/>
          </a:xfrm>
        </p:spPr>
        <p:txBody>
          <a:bodyPr rtlCol="0">
            <a:normAutofit/>
          </a:bodyPr>
          <a:lstStyle/>
          <a:p>
            <a:pPr lvl="0"/>
            <a:endParaRPr lang="en-US" noProof="0" dirty="0" smtClean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rgbClr val="BCBCBC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rgbClr val="BCBCBC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rgbClr val="BCBCBC"/>
                </a:solidFill>
              </a:defRPr>
            </a:lvl1pPr>
          </a:lstStyle>
          <a:p>
            <a:pPr>
              <a:defRPr/>
            </a:pPr>
            <a:fld id="{D1D03CF6-E419-4BCA-A625-EB7FDED62942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49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914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a-IR" dirty="0" smtClean="0"/>
              <a:t>بسم الله الرحمن الرحیم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17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2404534"/>
            <a:ext cx="8451043" cy="1646302"/>
          </a:xfrm>
        </p:spPr>
        <p:txBody>
          <a:bodyPr/>
          <a:lstStyle/>
          <a:p>
            <a:pPr algn="ctr"/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مدیریت آزمایشگاه در بحران ها، فوریت ها،بلایا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 rtl="1"/>
            <a:r>
              <a:rPr lang="fa-IR" dirty="0" smtClean="0"/>
              <a:t>دکتر آزیتا مشهدی ابوالقاسم</a:t>
            </a:r>
          </a:p>
          <a:p>
            <a:pPr rtl="1"/>
            <a:r>
              <a:rPr lang="fa-IR" dirty="0"/>
              <a:t> </a:t>
            </a:r>
            <a:r>
              <a:rPr lang="fa-IR" dirty="0" smtClean="0"/>
              <a:t>                                                                     دکترای علوم آزمایشگاهی </a:t>
            </a:r>
          </a:p>
          <a:p>
            <a:pPr rtl="1"/>
            <a:r>
              <a:rPr lang="fa-I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a-IR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آبان 1403</a:t>
            </a:r>
            <a:r>
              <a:rPr lang="fa-IR" b="1" dirty="0" smtClean="0"/>
              <a:t>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21329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464008"/>
            <a:ext cx="7766936" cy="1646302"/>
          </a:xfrm>
        </p:spPr>
        <p:txBody>
          <a:bodyPr/>
          <a:lstStyle/>
          <a:p>
            <a:pPr algn="ctr"/>
            <a:r>
              <a:rPr lang="fa-IR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هدف</a:t>
            </a: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3110311"/>
            <a:ext cx="7766936" cy="2037422"/>
          </a:xfrm>
        </p:spPr>
        <p:txBody>
          <a:bodyPr>
            <a:normAutofit/>
          </a:bodyPr>
          <a:lstStyle/>
          <a:p>
            <a:pPr algn="ctr"/>
            <a:r>
              <a:rPr lang="fa-IR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آمادگی جهت پاسخ سریع و بهنگام  با هدف ارائه خدمات مستمر و با کیفیت و اطمینان از صحت و دقت نتایج آزمایشات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1749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a-IR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روند برنامه چیست</a:t>
            </a:r>
            <a:endParaRPr lang="en-US"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-مدیریت آزمایشگاه با همکاری کارکنان ،مسئولین واحدها به شناسایی امکان وقوع حوادث منطقه بپردازد و برای مقابله با آنها برنامه ریزی نماید</a:t>
            </a:r>
          </a:p>
          <a:p>
            <a:pPr algn="r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-برنامه طراحی شده را بیازماید و با کمک کارکنان مسئولیت پذیر و مطلع خود  و نیز اطلاع رسانی به سایر عوامل برون آزمایشگاهی (در موقع نیاز از آنان همیاری بطلبد) در صورت وقوع بحران آمادگی داشته و از نارسایی </a:t>
            </a:r>
            <a:r>
              <a:rPr lang="fa-IR" sz="2400" dirty="0">
                <a:latin typeface="Arial" panose="020B0604020202020204" pitchFamily="34" charset="0"/>
                <a:cs typeface="Arial" panose="020B0604020202020204" pitchFamily="34" charset="0"/>
              </a:rPr>
              <a:t>د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ر 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ارائه خدمت جلوگیری نماید</a:t>
            </a:r>
          </a:p>
          <a:p>
            <a:pPr algn="r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-نارسایی ها در کوتاهترین زمان برطرف شده و ارائه خدمات به حال عادی برگردد</a:t>
            </a:r>
          </a:p>
          <a:p>
            <a:pPr algn="r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پس همه آزمایشگاهها اعم از بیمارستانی ، بهداشتی و خصوصی مد نظر هستند</a:t>
            </a:r>
          </a:p>
        </p:txBody>
      </p:sp>
    </p:spTree>
    <p:extLst>
      <p:ext uri="{BB962C8B-B14F-4D97-AF65-F5344CB8AC3E}">
        <p14:creationId xmlns:p14="http://schemas.microsoft.com/office/powerpoint/2010/main" val="63795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5809" y="1045996"/>
            <a:ext cx="7766936" cy="1057124"/>
          </a:xfrm>
        </p:spPr>
        <p:txBody>
          <a:bodyPr/>
          <a:lstStyle/>
          <a:p>
            <a:pPr algn="ctr"/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تعاریف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2103120"/>
            <a:ext cx="7766936" cy="3044613"/>
          </a:xfrm>
        </p:spPr>
        <p:txBody>
          <a:bodyPr>
            <a:normAutofit lnSpcReduction="10000"/>
          </a:bodyPr>
          <a:lstStyle/>
          <a:p>
            <a:r>
              <a:rPr lang="fa-I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خطر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:یک اتفاق فیزیکی،پدیده یا فعالیت انسانی است که می تواند بالقوه خسارت زا باشد</a:t>
            </a:r>
          </a:p>
          <a:p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خطرات طبیعی 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ناشی از پدیده های طبیعی  با منشا زمینی،با منشا آب و هوایی، با منشا زیستی</a:t>
            </a:r>
          </a:p>
          <a:p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خطرات انسان ساخت یا فناورزاد 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که به علت خطای عمدی یا غیر عمدی انسان باعث ریسک می شود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631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0312" y="561703"/>
            <a:ext cx="7766936" cy="1084217"/>
          </a:xfrm>
        </p:spPr>
        <p:txBody>
          <a:bodyPr/>
          <a:lstStyle/>
          <a:p>
            <a:pPr algn="ctr"/>
            <a:r>
              <a:rPr lang="fa-IR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 ادامه تعاریف</a:t>
            </a: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2037806"/>
            <a:ext cx="7766936" cy="3958045"/>
          </a:xfrm>
        </p:spPr>
        <p:txBody>
          <a:bodyPr>
            <a:normAutofit/>
          </a:bodyPr>
          <a:lstStyle/>
          <a:p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آسیب پذیری</a:t>
            </a: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 شرایطی است که یک جامعه در برابر اثرات یک خطر ، تاثیر پذیر شده و آسیب می بیند</a:t>
            </a:r>
          </a:p>
          <a:p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ظرفیت</a:t>
            </a: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 تمامی نقاط قوت و منابع در دسترس جامعه،اجتماع یا سازمان که بتواند سطح ریسک یا اثرات سوء خطر را کاهش دهد</a:t>
            </a:r>
          </a:p>
          <a:p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ریسک</a:t>
            </a: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 احتمال آسیب دیدن در صورت وقوع یک خطر</a:t>
            </a:r>
          </a:p>
          <a:p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در واقع ریسک حاصل ضرب خطر در آسیب پذیری تقسیم بر ظرفیت است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2152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9501" y="549608"/>
            <a:ext cx="7766936" cy="913432"/>
          </a:xfrm>
        </p:spPr>
        <p:txBody>
          <a:bodyPr/>
          <a:lstStyle/>
          <a:p>
            <a:pPr algn="ctr"/>
            <a:r>
              <a:rPr lang="fa-IR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ادامه تعاریف</a:t>
            </a: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9501" y="2233748"/>
            <a:ext cx="7766936" cy="4023360"/>
          </a:xfrm>
        </p:spPr>
        <p:txBody>
          <a:bodyPr>
            <a:normAutofit/>
          </a:bodyPr>
          <a:lstStyle/>
          <a:p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فوریت</a:t>
            </a: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 رویدادی که مدیریت آن ،فرایند یا امکاناتی غیر از مدیزیت جاری را می طلبد</a:t>
            </a:r>
          </a:p>
          <a:p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بلا یا بحران </a:t>
            </a: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:فوریتی که برای پاسخ به آن به توانی فراتر از توان جامعه آسیب دیده نیاز است</a:t>
            </a:r>
          </a:p>
          <a:p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فاجعه</a:t>
            </a: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:بالاترین سطح فوریت نسبت به تحمل جامعه است</a:t>
            </a:r>
          </a:p>
        </p:txBody>
      </p:sp>
    </p:spTree>
    <p:extLst>
      <p:ext uri="{BB962C8B-B14F-4D97-AF65-F5344CB8AC3E}">
        <p14:creationId xmlns:p14="http://schemas.microsoft.com/office/powerpoint/2010/main" val="342168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a-IR" sz="4800" dirty="0">
                <a:latin typeface="Arial" panose="020B0604020202020204" pitchFamily="34" charset="0"/>
                <a:cs typeface="Arial" panose="020B0604020202020204" pitchFamily="34" charset="0"/>
              </a:rPr>
              <a:t>در مدیریت بلا 4 فاز در چرخه </a:t>
            </a:r>
            <a:r>
              <a:rPr lang="fa-IR" dirty="0">
                <a:latin typeface="Arial" panose="020B0604020202020204" pitchFamily="34" charset="0"/>
                <a:cs typeface="Arial" panose="020B0604020202020204" pitchFamily="34" charset="0"/>
              </a:rPr>
              <a:t>وجود </a:t>
            </a:r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دارد:کاهش آسیب آمادگی </a:t>
            </a:r>
            <a:r>
              <a:rPr lang="fa-IR" dirty="0">
                <a:latin typeface="Arial" panose="020B0604020202020204" pitchFamily="34" charset="0"/>
                <a:cs typeface="Arial" panose="020B0604020202020204" pitchFamily="34" charset="0"/>
              </a:rPr>
              <a:t>قبل از بحران،پاسخ به </a:t>
            </a:r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بحران،بازیابی</a:t>
            </a:r>
            <a:endParaRPr lang="fa-I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 rtl="1"/>
            <a:r>
              <a:rPr lang="fa-IR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کاهش آسیب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اقدامات سازه ای و غیر سازه ای برای محدود سازی آثار ناگوار</a:t>
            </a:r>
            <a:endParaRPr lang="fa-I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 rtl="1"/>
            <a:r>
              <a:rPr lang="fa-IR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آمادگی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:فعالیت ها و اقداماتی که پیش وقوع برای اطمینان از پاسخ موثر به آثار خطرات انجام می شود و دو اقدام مهم دارد :سامانه هشدار و تدوین برنامه آمادگی</a:t>
            </a:r>
          </a:p>
          <a:p>
            <a:pPr algn="r" rtl="1"/>
            <a:r>
              <a:rPr lang="fa-IR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پاسخ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مداخلات قبل،حین و پس از وقوع بحران به منظور حفظ جان یا تامین نیاز اولیه آسیب دیدگان  به صورت فوری یا کوتاه یا بلند مدت انجام می شود</a:t>
            </a:r>
          </a:p>
          <a:p>
            <a:pPr algn="r" rtl="1"/>
            <a:r>
              <a:rPr lang="fa-IR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بازیابی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بهسازی و توانبخشی (جسمی،روانی،اجتماعی)بوده و عبارت از انجام اقداماتی است که جامعه یا سازمان به وضعیت قبل یا وضعیت ارتقاء یافته برسد. باریابی  فرصتی برای </a:t>
            </a:r>
            <a:r>
              <a:rPr lang="fa-IR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توسعه</a:t>
            </a:r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پایدار و به کار گیری اقدامات کاهش ریسک بلایا را فراهم می کند</a:t>
            </a:r>
          </a:p>
          <a:p>
            <a:pPr algn="r" rtl="1"/>
            <a:endParaRPr lang="fa-I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 rtl="1"/>
            <a:endParaRPr lang="fa-IR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 rtl="1"/>
            <a:endParaRPr lang="fa-I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 rtl="1"/>
            <a:endParaRPr lang="fa-IR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 rtl="1"/>
            <a:endParaRPr lang="fa-I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 rtl="1"/>
            <a:endParaRPr lang="fa-IR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 rtl="1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9139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a-IR" b="1" dirty="0" smtClean="0">
                <a:latin typeface="Arial" panose="020B0604020202020204" pitchFamily="34" charset="0"/>
                <a:cs typeface="Arial" panose="020B0604020202020204" pitchFamily="34" charset="0"/>
              </a:rPr>
              <a:t>کنترل حوادث و بلایا به سه چیز بستگی دارد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 rtl="1"/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1- قدرت پیش بینی وقوع حوادث و در صورت امکان پیشگیری از وقوع آن </a:t>
            </a:r>
          </a:p>
          <a:p>
            <a:pPr algn="r" rtl="1"/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2- قدرت پیش بینی پیامدهای حوادث و مشکلات ناشی از آن در صورت وقوع</a:t>
            </a:r>
          </a:p>
          <a:p>
            <a:pPr algn="r" rtl="1"/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3-برنامه ریزی برای پاسخ موثر به مشکلات ناشی از حوادث         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344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3440"/>
          </a:xfrm>
        </p:spPr>
        <p:txBody>
          <a:bodyPr/>
          <a:lstStyle/>
          <a:p>
            <a:pPr algn="ctr"/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پس چگونه قدم به قدم برای رسیدن به هدف پیش برویم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2411"/>
            <a:ext cx="8596668" cy="4833258"/>
          </a:xfrm>
        </p:spPr>
        <p:txBody>
          <a:bodyPr>
            <a:normAutofit/>
          </a:bodyPr>
          <a:lstStyle/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-حوادث منطقه که منجر به صدمه به آزمایشگاه می شود یا به دلیل بحران به آزمایشگاه تحمیل می شود، شناسایی شود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ریسک ها و بیوریسک ها ارزیابی شود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برای برخورد با حوادث ،ضمن ایجاد آمادگی ،برنامه ریزی شود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با استفاده از منابع ،ریسک ها را کنترل یا کاهش داد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تمرین کرد تا در موقع لزوم پاسخ موثر داده شود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درصورت لزوم برنامه های سازمان های مختلف ادغام و پاسخ موثر یک پارچه داده شود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285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23257"/>
          </a:xfrm>
        </p:spPr>
        <p:txBody>
          <a:bodyPr>
            <a:normAutofit/>
          </a:bodyPr>
          <a:lstStyle/>
          <a:p>
            <a:pPr algn="ctr"/>
            <a:r>
              <a:rPr lang="fa-IR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فرایند مدیریت بحران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32857"/>
            <a:ext cx="8596668" cy="4408505"/>
          </a:xfrm>
        </p:spPr>
        <p:txBody>
          <a:bodyPr>
            <a:normAutofit/>
          </a:bodyPr>
          <a:lstStyle/>
          <a:p>
            <a:pPr marL="0" indent="0" algn="r" rtl="1">
              <a:buNone/>
            </a:pPr>
            <a:r>
              <a:rPr lang="fa-IR" sz="2800" b="1" dirty="0">
                <a:latin typeface="Arial" panose="020B0604020202020204" pitchFamily="34" charset="0"/>
                <a:cs typeface="Arial" panose="020B0604020202020204" pitchFamily="34" charset="0"/>
              </a:rPr>
              <a:t>ب</a:t>
            </a:r>
            <a:r>
              <a:rPr lang="fa-IR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رای هر سازمانی احتمال بحران وجود دارد .چهار مرحله در مدیریت آن باید مورد توجه و مدیریت قرار گیرد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مرحله پیش از بحران(پیش بینی کاهش آسیب و آمادگی)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مرحله آغاز بحران (هشدار)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مرحله حین بحران(پاسخ و کنترل)</a:t>
            </a:r>
          </a:p>
          <a:p>
            <a:pPr algn="r" rtl="1"/>
            <a:r>
              <a:rPr lang="fa-I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مرحله پس از بحران (بازیابی با بهسازی  و بازسازی)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410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a-IR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اقدامات لازم در مرحله پیش از بحران</a:t>
            </a: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 rtl="1"/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پیش بینی (تعیین ریسک و بیو ریسک ها)</a:t>
            </a:r>
          </a:p>
          <a:p>
            <a:pPr algn="r" rtl="1"/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پیشگیری</a:t>
            </a:r>
          </a:p>
          <a:p>
            <a:pPr algn="r" rtl="1"/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برنامه ریزی برای کاهش آسیب</a:t>
            </a:r>
          </a:p>
          <a:p>
            <a:pPr algn="r" rtl="1"/>
            <a:r>
              <a:rPr lang="fa-IR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آمادگی برای واکنش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893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a-IR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اقدامات لازم در مرحله بحران</a:t>
            </a: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 rtl="1">
              <a:buNone/>
            </a:pPr>
            <a:r>
              <a:rPr lang="fa-I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-هشدار</a:t>
            </a:r>
          </a:p>
          <a:p>
            <a:pPr marL="0" indent="0" algn="r" rtl="1">
              <a:buNone/>
            </a:pPr>
            <a:r>
              <a:rPr lang="fa-I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-ارزیابی مقدماتی</a:t>
            </a:r>
          </a:p>
          <a:p>
            <a:pPr marL="0" indent="0" algn="r" rtl="1">
              <a:buNone/>
            </a:pPr>
            <a:r>
              <a:rPr lang="fa-I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-آغاز بسیج</a:t>
            </a:r>
          </a:p>
          <a:p>
            <a:pPr marL="0" indent="0" algn="r" rtl="1">
              <a:buNone/>
            </a:pPr>
            <a:r>
              <a:rPr lang="fa-IR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-ایجاد مصونیت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7398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a-IR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اقدامات لازم حین بحران</a:t>
            </a: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-کنترل دامنه بحران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-استقرار نظم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-ارزیابی دقیق دامنه بحران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-ارزیابی و بازنگری برنامه ها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-بررسی دقیق وضع موجود به منظور برنامه ریزی برای بحران های بعدی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93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a-IR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اقدامات لازم در مرحله پس از بحران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-بهسازی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-بازسازی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-توسعه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-استقرار وضعیت عادی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-ارزیابی و بازنگری برنامه ها</a:t>
            </a:r>
          </a:p>
          <a:p>
            <a:pPr marL="0" indent="0" algn="r" rtl="1">
              <a:buNone/>
            </a:pPr>
            <a:r>
              <a:rPr lang="fa-IR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-استفاده از تجربیات برای برنامه ریزی های آینده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5821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a-IR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آمادگی</a:t>
            </a:r>
            <a:r>
              <a:rPr lang="fa-IR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از ارکان اصلی در مدیریت بحران است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28355"/>
            <a:ext cx="8596668" cy="5042262"/>
          </a:xfrm>
        </p:spPr>
        <p:txBody>
          <a:bodyPr>
            <a:normAutofit/>
          </a:bodyPr>
          <a:lstStyle/>
          <a:p>
            <a:pPr marL="0" indent="0" algn="r" rtl="1">
              <a:buNone/>
            </a:pPr>
            <a:r>
              <a:rPr lang="fa-IR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در سه سطح ملی،محلی و فردی باید ایجاد شود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در سطح ملی:تدوین خط مشی و سیاست،تدوین استاندارد،تدوین دستورالعمل عملکردی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در سطح محلی:مشخص کردن ساختار مدیریت،تعیین اهداف،تدوین برنامه عملیاتی،تعیین شاخص های ارزیابی،تامین منابع مالی و انسانی،آموزش کارکنان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در سطح فردی: افزایش دانش،بهبود نگرش،کسب مهارت های لازم،مسئولیت پذیری اجتماعی</a:t>
            </a:r>
          </a:p>
          <a:p>
            <a:pPr marL="0" indent="0" algn="r" rtl="1">
              <a:buNone/>
            </a:pP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همچنین مسائل حقوقی و اخلاق پزشکی نیز بایستی مد نظر قرار گیرد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717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71006"/>
          </a:xfrm>
        </p:spPr>
        <p:txBody>
          <a:bodyPr/>
          <a:lstStyle/>
          <a:p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چه جنبه هایی بایستی در برنامه ریزی مد نظر قرار گیرد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0607"/>
            <a:ext cx="8596668" cy="4460756"/>
          </a:xfrm>
        </p:spPr>
        <p:txBody>
          <a:bodyPr>
            <a:normAutofit/>
          </a:bodyPr>
          <a:lstStyle/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آگاهی از ریسک های آزمایشگاه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شناسایی بیماری های بومی منطقه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انتقال امن و ایمن نمونه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آموزش کارکنان در بلایا و فوریت ها و برگزازی تمرین و مانور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تعیین آزمایشگاه جایگزین یا ارجاع (پشتیبان)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نحوه ارزیابی عملکرد آزمایشگاه جایگزین یا ارجاع (پشتیبان)</a:t>
            </a:r>
          </a:p>
        </p:txBody>
      </p:sp>
    </p:spTree>
    <p:extLst>
      <p:ext uri="{BB962C8B-B14F-4D97-AF65-F5344CB8AC3E}">
        <p14:creationId xmlns:p14="http://schemas.microsoft.com/office/powerpoint/2010/main" val="3187336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a-IR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برای شناسایی ریسک ها چگونه عمل کنیم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از فرم چک لیست بحران استفاده کرده و با پاسخ به سوالات آن،ارزیابی قابل قبولی از شرایط آزمایشگاه یا آزمایشگاه پشتیبان به دست می آید</a:t>
            </a:r>
          </a:p>
          <a:p>
            <a:pPr algn="r" rtl="1"/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سرفصل های آن :                                            </a:t>
            </a:r>
          </a:p>
          <a:p>
            <a:pPr marL="0" indent="0" algn="r" rtl="1">
              <a:buNone/>
            </a:pP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رهبری،ارتباطات،امنیت،منبع انرژی،سوخت،منابع تجهیزاتی،کیت ها و مواد مصرفی، فضای کار و ایمنی،پشتیبانی از سوابق،شرایز اسکان کارکنان،منابع مالی و ذخایر غذایی برای کارکنان،تخلیه اضطراری،آمادگی برای افزایش بار کاری،هماهنگی با مرکز فرماندهی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53132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a-IR" dirty="0" smtClean="0">
                <a:latin typeface="Arial" panose="020B0604020202020204" pitchFamily="34" charset="0"/>
                <a:cs typeface="Arial" panose="020B0604020202020204" pitchFamily="34" charset="0"/>
              </a:rPr>
              <a:t>مشارکت در تهیه برنامه پاسخ در فوریت ها و بلایا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 rtl="1">
              <a:buNone/>
            </a:pP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با توجه به اینکه بیمارستان در شرایط بروز بحران ،اولین محل هجوم مردم برای گرفتن خدمات سلامت است ،مدیریت آزمایشگاه بایستی برنامه ای برای جلوگیری از آسیب پذیری آزمایشگاه  ، در اختیار مدیریت عالی قرار داده باشد.</a:t>
            </a:r>
          </a:p>
          <a:p>
            <a:pPr marL="0" indent="0" algn="r" rtl="1">
              <a:buNone/>
            </a:pPr>
            <a:endParaRPr lang="fa-I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 rtl="1">
              <a:buNone/>
            </a:pPr>
            <a:r>
              <a:rPr lang="fa-IR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مثلا چینش یک آزمایشگاه کوچک در طبقات بالا که مثلا در هنگام سیل بتواند کمک کننده باشد.یا تامین یک منبع پایدار و با ظرفیت بالای برق دهی توسط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UPS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7701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7314"/>
          </a:xfrm>
        </p:spPr>
        <p:txBody>
          <a:bodyPr>
            <a:normAutofit/>
          </a:bodyPr>
          <a:lstStyle/>
          <a:p>
            <a:pPr algn="ctr"/>
            <a:r>
              <a:rPr lang="fa-IR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اهمیت عملکرد آزمایشگاه /بیمارستان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0607"/>
            <a:ext cx="8596668" cy="4460756"/>
          </a:xfrm>
        </p:spPr>
        <p:txBody>
          <a:bodyPr/>
          <a:lstStyle/>
          <a:p>
            <a:pPr algn="r" rtl="1"/>
            <a:r>
              <a:rPr lang="fa-IR" dirty="0" smtClean="0"/>
              <a:t>چالش منابع انسانی </a:t>
            </a:r>
          </a:p>
          <a:p>
            <a:pPr algn="r" rtl="1"/>
            <a:r>
              <a:rPr lang="fa-IR" dirty="0" smtClean="0"/>
              <a:t>ارتباطات</a:t>
            </a:r>
          </a:p>
          <a:p>
            <a:pPr algn="r" rtl="1"/>
            <a:r>
              <a:rPr lang="fa-IR" dirty="0" smtClean="0"/>
              <a:t>تاسیسات</a:t>
            </a:r>
          </a:p>
          <a:p>
            <a:pPr algn="r" rtl="1"/>
            <a:r>
              <a:rPr lang="fa-IR" dirty="0" smtClean="0"/>
              <a:t>سیستم اطلاعات آزمایشگاهی</a:t>
            </a:r>
          </a:p>
          <a:p>
            <a:pPr algn="r" rtl="1"/>
            <a:r>
              <a:rPr lang="fa-IR" dirty="0" smtClean="0"/>
              <a:t>ملزومات (اقلام مصرفی)و موجودی</a:t>
            </a:r>
          </a:p>
          <a:p>
            <a:pPr algn="r" rtl="1"/>
            <a:r>
              <a:rPr lang="fa-IR" dirty="0" smtClean="0"/>
              <a:t>تجهیزات و تست های آزمایشگاهی</a:t>
            </a:r>
          </a:p>
          <a:p>
            <a:pPr algn="r" rtl="1"/>
            <a:r>
              <a:rPr lang="fa-IR" dirty="0" smtClean="0"/>
              <a:t>گزارش نتایج</a:t>
            </a:r>
          </a:p>
          <a:p>
            <a:pPr algn="r" rtl="1"/>
            <a:r>
              <a:rPr lang="fa-IR" dirty="0" smtClean="0"/>
              <a:t>مستندات</a:t>
            </a:r>
          </a:p>
          <a:p>
            <a:pPr algn="r" rtl="1"/>
            <a:r>
              <a:rPr lang="fa-IR" dirty="0" smtClean="0"/>
              <a:t>تخلیه و جابجایی آزمایشگاه</a:t>
            </a:r>
          </a:p>
          <a:p>
            <a:pPr algn="r" rtl="1"/>
            <a:r>
              <a:rPr lang="fa-IR" dirty="0" smtClean="0"/>
              <a:t>مواد خطرناک و پسماندها</a:t>
            </a:r>
          </a:p>
          <a:p>
            <a:pPr algn="r" rtl="1"/>
            <a:r>
              <a:rPr lang="fa-IR" dirty="0" smtClean="0"/>
              <a:t>بازیابی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7072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SmartArt Placeholder 5" descr="005.jpg"/>
          <p:cNvPicPr>
            <a:picLocks noGrp="1" noChangeAspect="1"/>
          </p:cNvPicPr>
          <p:nvPr>
            <p:ph type="dgm" idx="1"/>
          </p:nvPr>
        </p:nvPicPr>
        <p:blipFill>
          <a:blip r:embed="rId2"/>
          <a:stretch>
            <a:fillRect/>
          </a:stretch>
        </p:blipFill>
        <p:spPr>
          <a:xfrm>
            <a:off x="-110835" y="0"/>
            <a:ext cx="12302836" cy="6858000"/>
          </a:xfrm>
        </p:spPr>
      </p:pic>
    </p:spTree>
    <p:extLst>
      <p:ext uri="{BB962C8B-B14F-4D97-AF65-F5344CB8AC3E}">
        <p14:creationId xmlns:p14="http://schemas.microsoft.com/office/powerpoint/2010/main" val="218518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195</TotalTime>
  <Words>1062</Words>
  <Application>Microsoft Office PowerPoint</Application>
  <PresentationFormat>Widescreen</PresentationFormat>
  <Paragraphs>108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Tahoma</vt:lpstr>
      <vt:lpstr>Trebuchet MS</vt:lpstr>
      <vt:lpstr>Wingdings 3</vt:lpstr>
      <vt:lpstr>Facet</vt:lpstr>
      <vt:lpstr>بسم الله الرحمن الرحیم</vt:lpstr>
      <vt:lpstr>مدیریت آزمایشگاه در بحران ها، فوریت ها،بلایا</vt:lpstr>
      <vt:lpstr>هدف</vt:lpstr>
      <vt:lpstr>روند برنامه چیست</vt:lpstr>
      <vt:lpstr>تعاریف</vt:lpstr>
      <vt:lpstr> ادامه تعاریف</vt:lpstr>
      <vt:lpstr>ادامه تعاریف</vt:lpstr>
      <vt:lpstr>در مدیریت بلا 4 فاز در چرخه وجود دارد:کاهش آسیب آمادگی قبل از بحران،پاسخ به بحران،بازیابی</vt:lpstr>
      <vt:lpstr>کنترل حوادث و بلایا به سه چیز بستگی دارد</vt:lpstr>
      <vt:lpstr>پس چگونه قدم به قدم برای رسیدن به هدف پیش برویم</vt:lpstr>
      <vt:lpstr>فرایند مدیریت بحران</vt:lpstr>
      <vt:lpstr>اقدامات لازم در مرحله پیش از بحران</vt:lpstr>
      <vt:lpstr>اقدامات لازم در مرحله بحران</vt:lpstr>
      <vt:lpstr>اقدامات لازم حین بحران</vt:lpstr>
      <vt:lpstr>اقدامات لازم در مرحله پس از بحران</vt:lpstr>
      <vt:lpstr>آمادگی از ارکان اصلی در مدیریت بحران است</vt:lpstr>
      <vt:lpstr>چه جنبه هایی بایستی در برنامه ریزی مد نظر قرار گیرد</vt:lpstr>
      <vt:lpstr>برای شناسایی ریسک ها چگونه عمل کنیم</vt:lpstr>
      <vt:lpstr>مشارکت در تهیه برنامه پاسخ در فوریت ها و بلایا </vt:lpstr>
      <vt:lpstr>اهمیت عملکرد آزمایشگاه /بیمارستان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بسم الله الرحمن الرحیم</dc:title>
  <dc:creator>AtA</dc:creator>
  <cp:lastModifiedBy>AtA</cp:lastModifiedBy>
  <cp:revision>28</cp:revision>
  <dcterms:created xsi:type="dcterms:W3CDTF">2024-10-19T20:26:51Z</dcterms:created>
  <dcterms:modified xsi:type="dcterms:W3CDTF">2024-10-25T18:48:23Z</dcterms:modified>
</cp:coreProperties>
</file>